
<file path=[Content_Types].xml><?xml version="1.0" encoding="utf-8"?>
<Types xmlns="http://schemas.openxmlformats.org/package/2006/content-types">
  <Default Extension="wmf" ContentType="image/x-wmf"/>
  <Default Extension="gif" ContentType="image/gi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2" d="112"/>
          <a:sy n="108" d="115"/>
        </p:scale>
        <p:origin x="47" y="114"/>
      </p:cViewPr>
      <p:guideLst>
        <p:guide pos="3175"/>
        <p:guide pos="1786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26A82B-2643-C562-79DB-49A65293C1F2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07061B0-56C6-9AE3-DB11-064FD48E025A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972866-BB64-B180-0895-F56DE2A98E85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373B7A-C801-8834-AA8A-EC5F0682DB1F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E57C3E-FADB-8C2A-EBB4-688E06D47A28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82973E-4977-B976-6F7A-BAEACAB95524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778D01-55CD-BBC9-2149-FD8FC52102FF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92076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731884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144622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D48FCE-1A24-760E-406E-F479BF3B0207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5E4B548-9A1A-C498-7876-3D6A461F1263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E58BF0-1708-95B2-3A7B-32425A935958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898245E-FE1C-D49C-3693-4FD135340B00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EEF1ED-2BB8-C5A0-CB9E-1F8AA6019FD5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017D68-316E-0A18-BF25-75E94D70603D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21D37D-E8CF-EF1C-F3D6-D4B86462EA77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971B23-76D3-0AD3-2C89-CD3E1DAF05D0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B0A5C4-C16C-57DF-E37F-F3658D387BB8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021ED245-9BE8-4477-AE5A-2918CA4EFD75}" type="slidenum">
              <a:rPr/>
              <a:t>&lt;#&gt;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791D1FE7-B691-4BB4-9975-B2F026DC8216}" type="slidenum">
              <a:rPr/>
              <a:t>&lt;#&gt;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4B93355E-CCBD-43E7-B39D-E588F18A2408}" type="slidenum">
              <a:rPr/>
              <a:t>&lt;#&gt;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1CA48E0D-C3FC-41BC-AC6A-83499250CBE0}" type="slidenum">
              <a:rPr/>
              <a:t>&lt;#&gt;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E5794DE9-F0DC-46EF-932A-C5CEE6961938}" type="slidenum">
              <a:rPr/>
              <a:t>&lt;#&gt;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453C3D6B-9D14-4952-9D2D-2697D580E94F}" type="slidenum">
              <a:rPr/>
              <a:t>&lt;#&gt;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A338A9BD-0BE1-470D-9C26-CE1F35AB1960}" type="slidenum">
              <a:rPr/>
              <a:t>&lt;#&gt;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A928EF65-A7E8-4ACB-AB8F-B70B00B699A6}" type="slidenum">
              <a:rPr/>
              <a:t>&lt;#&gt;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15A55821-DFB3-49EB-A68F-1B3805D6BF0A}" type="slidenum">
              <a:rPr/>
              <a:t>&lt;#&gt;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6B6A27DB-2430-472E-B791-5E3FE001E3F5}" type="slidenum">
              <a:rPr/>
              <a:t>&lt;#&gt;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BDB5140C-576A-4A4D-82A2-D17A54FE639C}" type="slidenum">
              <a:rPr/>
              <a:t>&lt;#&gt;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endParaRPr lang="de-AT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>
              <a:defRPr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3604ACAC-B38F-4C60-A82E-808CDB103959}" type="slidenum">
              <a:rPr/>
              <a:t>&lt;#&gt;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 bwMode="auto">
          <a:xfrm>
            <a:off x="-225360" y="525960"/>
            <a:ext cx="10510560" cy="502560"/>
          </a:xfrm>
          <a:prstGeom prst="rect">
            <a:avLst/>
          </a:prstGeom>
          <a:solidFill>
            <a:srgbClr val="BBE33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" descr=""/>
          <p:cNvPicPr/>
          <p:nvPr/>
        </p:nvPicPr>
        <p:blipFill>
          <a:blip r:embed="rId14"/>
          <a:stretch/>
        </p:blipFill>
        <p:spPr bwMode="auto">
          <a:xfrm>
            <a:off x="8194680" y="72000"/>
            <a:ext cx="1786320" cy="4305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>
          <a:xfrm>
            <a:off x="3447360" y="5165280"/>
            <a:ext cx="3193560" cy="38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  <a:endParaRPr lang="de-AT" sz="1400" b="0" strike="noStrike" spc="-1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>
          <a:xfrm>
            <a:off x="7227360" y="516528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F6AC595D-2F1A-4E2E-906A-8E695812797A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&lt;Foliennummer&gt;</a:t>
            </a:fld>
            <a:endParaRPr lang="de-AT" sz="14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>
          <a:xfrm>
            <a:off x="504000" y="516528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de-AT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de-AT" sz="1400" b="0" strike="noStrike" spc="-1">
                <a:latin typeface="Times New Roman"/>
              </a:rPr>
              <a:t>&lt;Datum/Uhrzeit&gt;</a:t>
            </a:r>
            <a:endParaRPr lang="de-AT" sz="1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  <a:defRPr/>
            </a:pPr>
            <a:r>
              <a:rPr lang="de-AT" sz="4400" b="0" strike="noStrike" spc="-1">
                <a:latin typeface="Arial"/>
              </a:rPr>
              <a:t>Format </a:t>
            </a:r>
            <a:r>
              <a:rPr lang="de-AT" sz="4400" b="0" strike="noStrike" spc="-1">
                <a:latin typeface="Arial"/>
              </a:rPr>
              <a:t>des </a:t>
            </a:r>
            <a:r>
              <a:rPr lang="de-AT" sz="4400" b="0" strike="noStrike" spc="-1">
                <a:latin typeface="Arial"/>
              </a:rPr>
              <a:t>Titeltextes </a:t>
            </a:r>
            <a:r>
              <a:rPr lang="de-AT" sz="4400" b="0" strike="noStrike" spc="-1">
                <a:latin typeface="Arial"/>
              </a:rPr>
              <a:t>durch </a:t>
            </a:r>
            <a:r>
              <a:rPr lang="de-AT" sz="4400" b="0" strike="noStrike" spc="-1">
                <a:latin typeface="Arial"/>
              </a:rPr>
              <a:t>Klicken </a:t>
            </a:r>
            <a:r>
              <a:rPr lang="de-AT" sz="4400" b="0" strike="noStrike" spc="-1">
                <a:latin typeface="Arial"/>
              </a:rPr>
              <a:t>bearbeiten</a:t>
            </a:r>
            <a:endParaRPr lang="de-AT" sz="4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AT" sz="3200" b="0" strike="noStrike" spc="-1">
                <a:latin typeface="Arial"/>
              </a:rPr>
              <a:t>Format des </a:t>
            </a:r>
            <a:r>
              <a:rPr lang="de-AT" sz="3200" b="0" strike="noStrike" spc="-1">
                <a:latin typeface="Arial"/>
              </a:rPr>
              <a:t>Gliederungstextes </a:t>
            </a:r>
            <a:r>
              <a:rPr lang="de-AT" sz="3200" b="0" strike="noStrike" spc="-1">
                <a:latin typeface="Arial"/>
              </a:rPr>
              <a:t>durch Klicken </a:t>
            </a:r>
            <a:r>
              <a:rPr lang="de-AT" sz="3200" b="0" strike="noStrike" spc="-1">
                <a:latin typeface="Arial"/>
              </a:rPr>
              <a:t>bearbeiten</a:t>
            </a:r>
            <a:endParaRPr lang="de-AT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AT" sz="2800" b="0" strike="noStrike" spc="-1">
                <a:latin typeface="Arial"/>
              </a:rPr>
              <a:t>Zweite </a:t>
            </a:r>
            <a:r>
              <a:rPr lang="de-AT" sz="2800" b="0" strike="noStrike" spc="-1">
                <a:latin typeface="Arial"/>
              </a:rPr>
              <a:t>Gliederungsebene</a:t>
            </a:r>
            <a:endParaRPr lang="de-AT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AT" sz="2400" b="0" strike="noStrike" spc="-1">
                <a:latin typeface="Arial"/>
              </a:rPr>
              <a:t>Dritte </a:t>
            </a:r>
            <a:r>
              <a:rPr lang="de-AT" sz="2400" b="0" strike="noStrike" spc="-1">
                <a:latin typeface="Arial"/>
              </a:rPr>
              <a:t>Gliederungsebene</a:t>
            </a:r>
            <a:endParaRPr lang="de-AT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AT" sz="2000" b="0" strike="noStrike" spc="-1">
                <a:latin typeface="Arial"/>
              </a:rPr>
              <a:t>Vierte </a:t>
            </a:r>
            <a:r>
              <a:rPr lang="de-AT" sz="2000" b="0" strike="noStrike" spc="-1">
                <a:latin typeface="Arial"/>
              </a:rPr>
              <a:t>Gliederungsebene</a:t>
            </a:r>
            <a:endParaRPr lang="de-AT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AT" sz="2000" b="0" strike="noStrike" spc="-1">
                <a:latin typeface="Arial"/>
              </a:rPr>
              <a:t>Fünfte </a:t>
            </a:r>
            <a:r>
              <a:rPr lang="de-AT" sz="2000" b="0" strike="noStrike" spc="-1">
                <a:latin typeface="Arial"/>
              </a:rPr>
              <a:t>Gliederungsebene</a:t>
            </a:r>
            <a:endParaRPr lang="de-AT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AT" sz="2000" b="0" strike="noStrike" spc="-1">
                <a:latin typeface="Arial"/>
              </a:rPr>
              <a:t>Sechste </a:t>
            </a:r>
            <a:r>
              <a:rPr lang="de-AT" sz="2000" b="0" strike="noStrike" spc="-1">
                <a:latin typeface="Arial"/>
              </a:rPr>
              <a:t>Gliederungsebe</a:t>
            </a:r>
            <a:r>
              <a:rPr lang="de-AT" sz="2000" b="0" strike="noStrike" spc="-1">
                <a:latin typeface="Arial"/>
              </a:rPr>
              <a:t>ne</a:t>
            </a:r>
            <a:endParaRPr lang="de-AT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AT" sz="2000" b="0" strike="noStrike" spc="-1">
                <a:latin typeface="Arial"/>
              </a:rPr>
              <a:t>Siebte </a:t>
            </a:r>
            <a:r>
              <a:rPr lang="de-AT" sz="2000" b="0" strike="noStrike" spc="-1">
                <a:latin typeface="Arial"/>
              </a:rPr>
              <a:t>Gliederungs</a:t>
            </a:r>
            <a:r>
              <a:rPr lang="de-AT" sz="2000" b="0" strike="noStrike" spc="-1">
                <a:latin typeface="Arial"/>
              </a:rPr>
              <a:t>ebene</a:t>
            </a:r>
            <a:endParaRPr lang="de-AT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hyperlink" Target="mailto:robert.siedl@siedl.net" TargetMode="External"/><Relationship Id="rId5" Type="http://schemas.openxmlformats.org/officeDocument/2006/relationships/hyperlink" Target="http://www.siedl.net/" TargetMode="Externa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hyperlink" Target="mailto:robert.siedl@siedl.net" TargetMode="External"/><Relationship Id="rId5" Type="http://schemas.openxmlformats.org/officeDocument/2006/relationships/hyperlink" Target="http://www.siedl.net/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iedl.net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PlaceHolder 2"/>
          <p:cNvSpPr>
            <a:spLocks noGrp="1"/>
          </p:cNvSpPr>
          <p:nvPr>
            <p:ph type="subTitle"/>
          </p:nvPr>
        </p:nvSpPr>
        <p:spPr bwMode="auto">
          <a:xfrm flipH="0" flipV="0">
            <a:off x="505212" y="1326599"/>
            <a:ext cx="9070200" cy="399619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50000"/>
              </a:lnSpc>
              <a:buNone/>
              <a:tabLst>
                <a:tab pos="0" algn="l"/>
              </a:tabLst>
              <a:defRPr/>
            </a:pPr>
            <a:endParaRPr lang="de-AT" sz="2400" b="0" strike="noStrike" spc="0">
              <a:latin typeface="Arial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  <a:defRPr/>
            </a:pPr>
            <a:endParaRPr lang="de-DE" sz="2400" b="1" strike="noStrike" spc="0">
              <a:solidFill>
                <a:srgbClr val="000000"/>
              </a:solidFill>
              <a:latin typeface="Ubuntu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  <a:defRPr/>
            </a:pPr>
            <a:endParaRPr lang="de-DE" sz="2400" b="1" strike="noStrike" spc="0">
              <a:solidFill>
                <a:srgbClr val="000000"/>
              </a:solidFill>
              <a:latin typeface="Ubuntu"/>
            </a:endParaRPr>
          </a:p>
          <a:p>
            <a:pPr algn="ctr">
              <a:lnSpc>
                <a:spcPct val="150000"/>
              </a:lnSpc>
              <a:buNone/>
              <a:defRPr/>
            </a:pPr>
            <a:r>
              <a:rPr lang="de-DE" sz="2400" b="1" i="0" u="none" strike="noStrike" cap="none" spc="0">
                <a:solidFill>
                  <a:srgbClr val="000000"/>
                </a:solidFill>
                <a:latin typeface="Ubuntu"/>
                <a:ea typeface="Ubuntu"/>
                <a:cs typeface="Ubuntu"/>
              </a:rPr>
              <a:t>Herzlich </a:t>
            </a:r>
            <a:r>
              <a:rPr lang="de-DE" sz="2400" b="1" i="0" u="none" strike="noStrike" cap="none" spc="0">
                <a:solidFill>
                  <a:srgbClr val="000000"/>
                </a:solidFill>
                <a:latin typeface="Ubuntu"/>
                <a:ea typeface="Ubuntu"/>
                <a:cs typeface="Ubuntu"/>
              </a:rPr>
              <a:t>Willkommen zum Webinar</a:t>
            </a:r>
            <a:endParaRPr sz="2400" b="0" strike="noStrike" spc="0">
              <a:latin typeface="Arial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  <a:defRPr/>
            </a:pPr>
            <a:endParaRPr lang="de-DE" sz="1100" b="1" strike="noStrike" spc="0">
              <a:solidFill>
                <a:srgbClr val="000000"/>
              </a:solidFill>
              <a:latin typeface="Ubuntu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  <a:defRPr/>
            </a:pPr>
            <a:r>
              <a:rPr lang="de-DE" sz="2400" b="1" strike="noStrike" spc="-1">
                <a:solidFill>
                  <a:srgbClr val="BBE33D"/>
                </a:solidFill>
                <a:latin typeface="Ubuntu"/>
              </a:rPr>
              <a:t>Enterprise Open </a:t>
            </a:r>
            <a:r>
              <a:rPr lang="de-DE" sz="2400" b="1" strike="noStrike" spc="-1">
                <a:solidFill>
                  <a:srgbClr val="BBE33D"/>
                </a:solidFill>
                <a:latin typeface="Ubuntu"/>
              </a:rPr>
              <a:t>Source IT:</a:t>
            </a:r>
            <a:endParaRPr sz="2400" b="1" strike="noStrike" spc="0">
              <a:solidFill>
                <a:srgbClr val="BBE33D"/>
              </a:solidFill>
              <a:latin typeface="Ubuntu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  <a:defRPr/>
            </a:pPr>
            <a:r>
              <a:rPr lang="de-DE" sz="2400" b="1" strike="noStrike" spc="-1">
                <a:solidFill>
                  <a:srgbClr val="BBE33D"/>
                </a:solidFill>
                <a:latin typeface="Ubuntu"/>
              </a:rPr>
              <a:t>Infrastruktur für </a:t>
            </a:r>
            <a:r>
              <a:rPr lang="de-DE" sz="2400" b="1" strike="noStrike" spc="-1">
                <a:solidFill>
                  <a:srgbClr val="BBE33D"/>
                </a:solidFill>
                <a:latin typeface="Ubuntu"/>
              </a:rPr>
              <a:t>den Mittelstand</a:t>
            </a:r>
            <a:endParaRPr lang="de-DE" sz="2400" b="1" strike="noStrike" spc="0">
              <a:solidFill>
                <a:srgbClr val="000000"/>
              </a:solidFill>
              <a:latin typeface="Ubuntu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  <a:defRPr/>
            </a:pPr>
            <a:endParaRPr lang="de-AT" sz="2400" b="0" strike="noStrike" spc="0">
              <a:latin typeface="Arial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  <a:defRPr/>
            </a:pPr>
            <a:endParaRPr lang="de-AT" sz="2400" b="0" strike="noStrike" spc="0">
              <a:latin typeface="Arial"/>
            </a:endParaRPr>
          </a:p>
        </p:txBody>
      </p:sp>
      <p:pic>
        <p:nvPicPr>
          <p:cNvPr id="28832139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632843" y="1134478"/>
            <a:ext cx="4814936" cy="116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Vorteile von Enterprise Open Source IT</a:t>
            </a:r>
            <a:endParaRPr lang="de-AT" sz="2400" b="0" strike="noStrike" spc="-1">
              <a:latin typeface="Arial"/>
            </a:endParaRPr>
          </a:p>
        </p:txBody>
      </p:sp>
      <p:sp>
        <p:nvSpPr>
          <p:cNvPr id="79" name=""/>
          <p:cNvSpPr/>
          <p:nvPr/>
        </p:nvSpPr>
        <p:spPr bwMode="auto">
          <a:xfrm>
            <a:off x="540000" y="1440000"/>
            <a:ext cx="3419640" cy="26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digitale Souveränität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Freiheit &amp; Innovation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die Kontrolle behalten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deine Daten - deine Regeln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kein Vendor LockIn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Bessere IT-Sicherheit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geringere Kosten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Einhaltung der DSGVO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Wertschöpfung in der EU</a:t>
            </a:r>
            <a:endParaRPr lang="de-AT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de-AT" sz="1800" b="0" strike="noStrike" spc="-1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3"/>
          <a:stretch/>
        </p:blipFill>
        <p:spPr bwMode="auto">
          <a:xfrm>
            <a:off x="4860000" y="1521360"/>
            <a:ext cx="3299400" cy="247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Vorstellung Open Source Solution Stack</a:t>
            </a:r>
            <a:endParaRPr lang="de-AT" sz="2400" b="0" strike="noStrike" spc="-1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3"/>
          <a:stretch/>
        </p:blipFill>
        <p:spPr bwMode="auto">
          <a:xfrm>
            <a:off x="1268401" y="3983935"/>
            <a:ext cx="1079640" cy="827640"/>
          </a:xfrm>
          <a:prstGeom prst="rect">
            <a:avLst/>
          </a:prstGeom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4"/>
          <a:stretch/>
        </p:blipFill>
        <p:spPr bwMode="auto">
          <a:xfrm>
            <a:off x="2484000" y="3448800"/>
            <a:ext cx="1076040" cy="83484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5"/>
          <a:stretch/>
        </p:blipFill>
        <p:spPr bwMode="auto">
          <a:xfrm>
            <a:off x="7344000" y="1710000"/>
            <a:ext cx="1079640" cy="80964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6"/>
          <a:stretch/>
        </p:blipFill>
        <p:spPr bwMode="auto">
          <a:xfrm>
            <a:off x="6120000" y="2219936"/>
            <a:ext cx="1079640" cy="73404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7"/>
          <a:stretch/>
        </p:blipFill>
        <p:spPr bwMode="auto">
          <a:xfrm>
            <a:off x="3636000" y="3054776"/>
            <a:ext cx="1079640" cy="762840"/>
          </a:xfrm>
          <a:prstGeom prst="rect">
            <a:avLst/>
          </a:prstGeom>
          <a:ln w="0">
            <a:noFill/>
          </a:ln>
        </p:spPr>
      </p:pic>
      <p:pic>
        <p:nvPicPr>
          <p:cNvPr id="87" name="" descr=""/>
          <p:cNvPicPr/>
          <p:nvPr/>
        </p:nvPicPr>
        <p:blipFill>
          <a:blip r:embed="rId8"/>
          <a:stretch/>
        </p:blipFill>
        <p:spPr bwMode="auto">
          <a:xfrm>
            <a:off x="160254" y="4919936"/>
            <a:ext cx="1439640" cy="485640"/>
          </a:xfrm>
          <a:prstGeom prst="rect">
            <a:avLst/>
          </a:prstGeom>
          <a:ln w="0">
            <a:noFill/>
          </a:ln>
        </p:spPr>
      </p:pic>
      <p:pic>
        <p:nvPicPr>
          <p:cNvPr id="88" name="" descr=""/>
          <p:cNvPicPr/>
          <p:nvPr/>
        </p:nvPicPr>
        <p:blipFill>
          <a:blip r:embed="rId9"/>
          <a:stretch/>
        </p:blipFill>
        <p:spPr bwMode="auto">
          <a:xfrm>
            <a:off x="8535600" y="1256400"/>
            <a:ext cx="1076040" cy="75924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10"/>
          <a:stretch/>
        </p:blipFill>
        <p:spPr bwMode="auto">
          <a:xfrm>
            <a:off x="4860000" y="2619957"/>
            <a:ext cx="1079640" cy="83124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11"/>
          <a:stretch/>
        </p:blipFill>
        <p:spPr bwMode="auto">
          <a:xfrm>
            <a:off x="6406200" y="4320000"/>
            <a:ext cx="2233440" cy="5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In der Praxis</a:t>
            </a:r>
            <a:endParaRPr lang="de-AT" sz="2400" b="0" strike="noStrike" spc="-1">
              <a:latin typeface="Arial"/>
            </a:endParaRPr>
          </a:p>
        </p:txBody>
      </p:sp>
      <p:sp>
        <p:nvSpPr>
          <p:cNvPr id="92" name=""/>
          <p:cNvSpPr/>
          <p:nvPr/>
        </p:nvSpPr>
        <p:spPr bwMode="auto">
          <a:xfrm>
            <a:off x="432000" y="1368000"/>
            <a:ext cx="2808000" cy="277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modern und lässig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schnell und einfach skalierbar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hohes Sicherheitsniveau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hohe Verfügbarkeit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passt ins Budget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digital souverän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für die neuen Arbeitswelten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Anwenderzufriedenheit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einfache Administration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Privat Cloud &amp; Hybrid Cloud Betrieb</a:t>
            </a:r>
            <a:endParaRPr lang="de-AT" sz="1400" b="0" strike="noStrike" spc="-1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3"/>
          <a:stretch/>
        </p:blipFill>
        <p:spPr bwMode="auto">
          <a:xfrm>
            <a:off x="8280360" y="1558440"/>
            <a:ext cx="1359360" cy="326448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4"/>
          <a:stretch/>
        </p:blipFill>
        <p:spPr bwMode="auto">
          <a:xfrm>
            <a:off x="3960000" y="1107360"/>
            <a:ext cx="4500000" cy="1952640"/>
          </a:xfrm>
          <a:prstGeom prst="rect">
            <a:avLst/>
          </a:prstGeom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5"/>
          <a:stretch/>
        </p:blipFill>
        <p:spPr bwMode="auto">
          <a:xfrm>
            <a:off x="6480000" y="3240000"/>
            <a:ext cx="1976759" cy="1708560"/>
          </a:xfrm>
          <a:prstGeom prst="rect">
            <a:avLst/>
          </a:prstGeom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6"/>
          <a:stretch/>
        </p:blipFill>
        <p:spPr bwMode="auto">
          <a:xfrm>
            <a:off x="3342600" y="3600360"/>
            <a:ext cx="2777400" cy="14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Welchen Weg möchtest du gehen?</a:t>
            </a:r>
            <a:endParaRPr lang="de-AT" sz="2400" b="0" strike="noStrike" spc="-1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3"/>
          <a:stretch/>
        </p:blipFill>
        <p:spPr bwMode="auto">
          <a:xfrm>
            <a:off x="3901680" y="2578320"/>
            <a:ext cx="2145960" cy="123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Die blaue Pille – dieser Vortrag endet hier</a:t>
            </a:r>
            <a:endParaRPr lang="de-AT" sz="2400" b="0" strike="noStrike" spc="-1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3"/>
          <a:stretch/>
        </p:blipFill>
        <p:spPr bwMode="auto">
          <a:xfrm>
            <a:off x="1296720" y="1491840"/>
            <a:ext cx="7806960" cy="3475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Die rote Pille</a:t>
            </a:r>
            <a:endParaRPr lang="de-AT" sz="2400" b="0" strike="noStrike" spc="-1"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3"/>
          <a:stretch/>
        </p:blipFill>
        <p:spPr bwMode="auto">
          <a:xfrm>
            <a:off x="3420000" y="1372191"/>
            <a:ext cx="3202200" cy="2099520"/>
          </a:xfrm>
          <a:prstGeom prst="rect">
            <a:avLst/>
          </a:prstGeom>
          <a:ln w="0">
            <a:noFill/>
          </a:ln>
        </p:spPr>
      </p:pic>
      <p:sp>
        <p:nvSpPr>
          <p:cNvPr id="103" name=""/>
          <p:cNvSpPr/>
          <p:nvPr/>
        </p:nvSpPr>
        <p:spPr bwMode="auto">
          <a:xfrm>
            <a:off x="0" y="4248000"/>
            <a:ext cx="1007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de-AT" sz="1200" b="0" strike="noStrike" spc="-1">
                <a:latin typeface="Ubuntu"/>
              </a:rPr>
              <a:t>Fragen an </a:t>
            </a:r>
            <a:r>
              <a:rPr lang="de-AT" sz="1200" b="0" u="sng" strike="noStrike" spc="-1">
                <a:solidFill>
                  <a:srgbClr val="0000FF"/>
                </a:solidFill>
                <a:latin typeface="Ubuntu"/>
                <a:hlinkClick r:id="rId4" tooltip="mailto:robert.siedl@siedl.net"/>
              </a:rPr>
              <a:t>robert.siedl@siedl.net</a:t>
            </a:r>
            <a:r>
              <a:rPr lang="de-AT" sz="1200" b="0" strike="noStrike" spc="-1">
                <a:latin typeface="Ubuntu"/>
              </a:rPr>
              <a:t> oder </a:t>
            </a:r>
            <a:r>
              <a:rPr lang="de-AT" sz="1200" b="0" u="sng" strike="noStrike" spc="-1">
                <a:solidFill>
                  <a:srgbClr val="0000FF"/>
                </a:solidFill>
                <a:latin typeface="Ubuntu"/>
                <a:hlinkClick r:id="rId5" tooltip="http://www.siedl.net/"/>
              </a:rPr>
              <a:t>www.siedl.net</a:t>
            </a:r>
            <a:endParaRPr lang="de-AT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de-AT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de-AT" sz="1200" b="0" strike="noStrike" spc="-1">
                <a:latin typeface="Ubuntu"/>
              </a:rPr>
              <a:t>PS: Siedl ist net(t) ;-) - die URL ist einfach zu merken!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307224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0">
                <a:solidFill>
                  <a:srgbClr val="FFFFFF"/>
                </a:solidFill>
                <a:latin typeface="Ubuntu"/>
              </a:rPr>
              <a:t>Fragerunde</a:t>
            </a:r>
            <a:endParaRPr lang="de-AT" sz="2400" b="0" strike="noStrike" spc="0">
              <a:latin typeface="Arial"/>
            </a:endParaRPr>
          </a:p>
        </p:txBody>
      </p:sp>
      <p:pic>
        <p:nvPicPr>
          <p:cNvPr id="1348538915" name="" descr=""/>
          <p:cNvPicPr/>
          <p:nvPr/>
        </p:nvPicPr>
        <p:blipFill>
          <a:blip r:embed="rId3"/>
          <a:stretch/>
        </p:blipFill>
        <p:spPr bwMode="auto">
          <a:xfrm>
            <a:off x="3420000" y="1372191"/>
            <a:ext cx="3202200" cy="2099520"/>
          </a:xfrm>
          <a:prstGeom prst="rect">
            <a:avLst/>
          </a:prstGeom>
          <a:ln w="0">
            <a:noFill/>
          </a:ln>
        </p:spPr>
      </p:pic>
      <p:sp>
        <p:nvSpPr>
          <p:cNvPr id="1356093661" name=""/>
          <p:cNvSpPr/>
          <p:nvPr/>
        </p:nvSpPr>
        <p:spPr bwMode="auto">
          <a:xfrm>
            <a:off x="0" y="4248000"/>
            <a:ext cx="1007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buNone/>
              <a:defRPr/>
            </a:pPr>
            <a:r>
              <a:rPr lang="de-AT" sz="1200" b="0" strike="noStrike" spc="0">
                <a:latin typeface="Ubuntu"/>
              </a:rPr>
              <a:t>Fragen an </a:t>
            </a:r>
            <a:r>
              <a:rPr lang="de-AT" sz="1200" b="0" u="sng" strike="noStrike" spc="0">
                <a:solidFill>
                  <a:srgbClr val="0000FF"/>
                </a:solidFill>
                <a:latin typeface="Ubuntu"/>
                <a:hlinkClick r:id="rId4" tooltip="mailto:robert.siedl@siedl.net"/>
              </a:rPr>
              <a:t>robert.siedl@siedl.net</a:t>
            </a:r>
            <a:r>
              <a:rPr lang="de-AT" sz="1200" b="0" strike="noStrike" spc="0">
                <a:latin typeface="Ubuntu"/>
              </a:rPr>
              <a:t> oder </a:t>
            </a:r>
            <a:r>
              <a:rPr lang="de-AT" sz="1200" b="0" u="sng" strike="noStrike" spc="0">
                <a:solidFill>
                  <a:srgbClr val="0000FF"/>
                </a:solidFill>
                <a:latin typeface="Ubuntu"/>
                <a:hlinkClick r:id="rId5" tooltip="http://www.siedl.net/"/>
              </a:rPr>
              <a:t>www.siedl.net</a:t>
            </a:r>
            <a:endParaRPr lang="de-AT" sz="1200" b="0" strike="noStrike" spc="0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de-AT" sz="1200" b="0" strike="noStrike" spc="0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de-AT" sz="1200" b="0" strike="noStrike" spc="0">
                <a:latin typeface="Ubuntu"/>
              </a:rPr>
              <a:t>PS: Siedl ist net(t) ;-) - die URL ist einfach zu merken!</a:t>
            </a:r>
            <a:endParaRPr lang="de-AT" sz="12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Vorstellung Siedl </a:t>
            </a: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Networks</a:t>
            </a:r>
            <a:endParaRPr lang="de-AT" sz="2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 bwMode="auto">
          <a:xfrm>
            <a:off x="504000" y="1326600"/>
            <a:ext cx="6335640" cy="389268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0" tIns="0" rIns="0" bIns="0" numCol="1" spcCol="0" rtlCol="0" fromWordArt="0" anchor="t" anchorCtr="0" forceAA="0" upright="0" compatLnSpc="0">
            <a:normAutofit/>
          </a:bodyPr>
          <a:p>
            <a:pPr marL="779820" lvl="1" indent="-239821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IT-Systemhaus</a:t>
            </a:r>
            <a:endParaRPr lang="de-AT" sz="1400" b="0" strike="noStrike" spc="-1">
              <a:latin typeface="Arial"/>
            </a:endParaRPr>
          </a:p>
          <a:p>
            <a:pPr marL="779820" lvl="1" indent="-239821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Gründung: 2002</a:t>
            </a:r>
            <a:endParaRPr lang="de-AT" sz="1400" b="0" strike="noStrike" spc="-1">
              <a:latin typeface="Arial"/>
            </a:endParaRPr>
          </a:p>
          <a:p>
            <a:pPr marL="779820" lvl="1" indent="-239821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Mitarbeiter: 18</a:t>
            </a:r>
            <a:endParaRPr lang="de-AT" sz="1400" b="0" strike="noStrike" spc="-1">
              <a:latin typeface="Arial"/>
            </a:endParaRPr>
          </a:p>
          <a:p>
            <a:pPr marL="779820" lvl="1" indent="-239821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Kunden: </a:t>
            </a:r>
            <a:endParaRPr lang="de-AT" sz="1400" b="0" strike="noStrike" spc="-1">
              <a:latin typeface="Arial"/>
            </a:endParaRPr>
          </a:p>
          <a:p>
            <a:pPr marL="1247821" lvl="2" indent="-239821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mittelständische Unternehmen, Behörden, Universitäten, NGO’s und Schulträger</a:t>
            </a:r>
            <a:endParaRPr lang="de-AT" sz="1400" b="0" strike="noStrike" spc="-1">
              <a:latin typeface="Arial"/>
            </a:endParaRPr>
          </a:p>
          <a:p>
            <a:pPr marL="1247821" lvl="2" indent="-239821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in Österreich und Deutschland</a:t>
            </a:r>
            <a:endParaRPr lang="de-AT" sz="1400" b="0" strike="noStrike" spc="-1">
              <a:latin typeface="Arial"/>
            </a:endParaRPr>
          </a:p>
          <a:p>
            <a:pPr marL="779820" lvl="1" indent="-239821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Expertise: Enterprise Open Source Lösungen für IT-Infrastrukturen und Collaboration</a:t>
            </a:r>
            <a:endParaRPr lang="de-AT" sz="1400" b="0" strike="noStrike" spc="-1">
              <a:latin typeface="Arial"/>
            </a:endParaRPr>
          </a:p>
          <a:p>
            <a:pPr marL="779820" lvl="1" indent="-239821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Headquarter: Krems an der Donau</a:t>
            </a:r>
            <a:endParaRPr lang="de-AT" sz="1400" b="0" strike="noStrike" spc="-1">
              <a:latin typeface="Arial"/>
            </a:endParaRPr>
          </a:p>
          <a:p>
            <a:pPr marL="779820" lvl="1" indent="-239821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Website: </a:t>
            </a:r>
            <a:r>
              <a:rPr lang="de-DE" sz="1400" b="0" u="sng" strike="noStrike" spc="-1">
                <a:solidFill>
                  <a:srgbClr val="0000FF"/>
                </a:solidFill>
                <a:latin typeface="Ubuntu"/>
                <a:hlinkClick r:id="rId3" tooltip="http://www.siedl.net/"/>
              </a:rPr>
              <a:t>www.siedl.net</a:t>
            </a:r>
            <a:endParaRPr lang="de-AT" sz="1400" b="0" strike="noStrike" spc="-1">
              <a:latin typeface="Arial"/>
            </a:endParaRPr>
          </a:p>
          <a:p>
            <a:pPr marL="779820" lvl="1" indent="-239821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Branchenerfahrung: seit 1993</a:t>
            </a:r>
            <a:endParaRPr lang="de-AT" sz="1400" b="0" strike="noStrike" spc="-1">
              <a:latin typeface="Arial"/>
            </a:endParaRPr>
          </a:p>
          <a:p>
            <a:pPr marL="86400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de-AT" sz="1000" b="0" strike="noStrike" spc="-1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4"/>
          <a:stretch/>
        </p:blipFill>
        <p:spPr bwMode="auto">
          <a:xfrm>
            <a:off x="7560000" y="1261073"/>
            <a:ext cx="1964160" cy="1918440"/>
          </a:xfrm>
          <a:prstGeom prst="rect">
            <a:avLst/>
          </a:prstGeom>
          <a:ln w="0">
            <a:noFill/>
          </a:ln>
        </p:spPr>
      </p:pic>
      <p:sp>
        <p:nvSpPr>
          <p:cNvPr id="1174126512" name=""/>
          <p:cNvSpPr txBox="1"/>
          <p:nvPr/>
        </p:nvSpPr>
        <p:spPr bwMode="auto">
          <a:xfrm flipH="0" flipV="0">
            <a:off x="7523913" y="3179513"/>
            <a:ext cx="2000606" cy="792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lnSpc>
                <a:spcPct val="100000"/>
              </a:lnSpc>
              <a:buNone/>
              <a:defRPr/>
            </a:pPr>
            <a:r>
              <a:rPr lang="de-DE" sz="1200" b="0" i="0" u="none" strike="noStrike" cap="none" spc="0">
                <a:solidFill>
                  <a:srgbClr val="000000"/>
                </a:solidFill>
                <a:latin typeface="Ubuntu"/>
                <a:ea typeface="Ubuntu"/>
                <a:cs typeface="Ubuntu"/>
              </a:rPr>
              <a:t>Vortragender: </a:t>
            </a:r>
            <a:endParaRPr lang="de-DE" sz="12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de-DE" sz="12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de-DE" sz="1200" b="0" i="0" u="none" strike="noStrike" cap="none" spc="0">
                <a:solidFill>
                  <a:srgbClr val="000000"/>
                </a:solidFill>
                <a:latin typeface="Ubuntu"/>
                <a:ea typeface="Ubuntu"/>
                <a:cs typeface="Ubuntu"/>
              </a:rPr>
              <a:t>Robert Siedl, CMC</a:t>
            </a:r>
            <a:endParaRPr sz="1200" b="0" strike="noStrike" spc="0">
              <a:latin typeface="Arial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Leistungen und </a:t>
            </a: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Services</a:t>
            </a:r>
            <a:endParaRPr lang="de-AT" sz="2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 bwMode="auto">
          <a:xfrm>
            <a:off x="540000" y="1440000"/>
            <a:ext cx="4535640" cy="407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Beratung</a:t>
            </a:r>
            <a:endParaRPr lang="de-AT" sz="14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Projekt Umsetzung / Migration</a:t>
            </a:r>
            <a:endParaRPr lang="de-AT" sz="14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Entwicklung</a:t>
            </a:r>
            <a:endParaRPr lang="de-AT" sz="14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Support &amp; Helpdesk</a:t>
            </a:r>
            <a:endParaRPr lang="de-AT" sz="14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SLA-Vereinbarung und Betriebsführung</a:t>
            </a:r>
            <a:endParaRPr lang="de-AT" sz="14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Trainings &amp; Workshops</a:t>
            </a:r>
            <a:endParaRPr lang="de-AT" sz="1400" b="0" strike="noStrike" spc="-1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3"/>
          <a:stretch/>
        </p:blipFill>
        <p:spPr bwMode="auto">
          <a:xfrm>
            <a:off x="5760000" y="1440000"/>
            <a:ext cx="3151800" cy="2713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Zukunft und Trends</a:t>
            </a:r>
            <a:endParaRPr lang="de-AT" sz="2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540000" y="1440000"/>
            <a:ext cx="7020000" cy="407196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0" tIns="0" rIns="0" bIns="0" numCol="1" spcCol="0" rtlCol="0" fromWordArt="0" anchor="t" anchorCtr="0" forceAA="0" upright="0" compatLnSpc="0">
            <a:normAutofit/>
          </a:bodyPr>
          <a:p>
            <a:pPr marL="432000" indent="-324000">
              <a:lnSpc>
                <a:spcPct val="100000"/>
              </a:lnSpc>
              <a:spcBef>
                <a:spcPts val="1416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1" i="0" u="none" strike="noStrike" cap="none" spc="0">
                <a:solidFill>
                  <a:srgbClr val="000000"/>
                </a:solidFill>
                <a:latin typeface="Ubuntu"/>
                <a:ea typeface="Ubuntu"/>
                <a:cs typeface="Ubuntu"/>
              </a:rPr>
              <a:t>Künstliche Intelligenz (KI) </a:t>
            </a:r>
            <a:endParaRPr sz="1400" b="0" strike="noStrike" spc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1" strike="noStrike" spc="-1">
                <a:solidFill>
                  <a:srgbClr val="000000"/>
                </a:solidFill>
                <a:latin typeface="Ubuntu"/>
              </a:rPr>
              <a:t>Cloud Computing</a:t>
            </a:r>
            <a:endParaRPr lang="de-DE" sz="1400" b="1" strike="noStrike" spc="0">
              <a:solidFill>
                <a:srgbClr val="000000"/>
              </a:solidFill>
              <a:latin typeface="Ubuntu"/>
            </a:endParaRPr>
          </a:p>
          <a:p>
            <a:pPr marL="432000" indent="-324000">
              <a:lnSpc>
                <a:spcPct val="100000"/>
              </a:lnSpc>
              <a:spcBef>
                <a:spcPts val="1416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AT" sz="1400" b="1" strike="noStrike" spc="0">
                <a:solidFill>
                  <a:srgbClr val="000000"/>
                </a:solidFill>
                <a:latin typeface="Ubuntu"/>
              </a:rPr>
              <a:t>DSGVO</a:t>
            </a:r>
            <a:endParaRPr lang="de-AT" sz="1400" b="1" strike="noStrike" spc="0">
              <a:solidFill>
                <a:srgbClr val="000000"/>
              </a:solidFill>
              <a:latin typeface="Ubuntu"/>
            </a:endParaRPr>
          </a:p>
          <a:p>
            <a:pPr marL="432000" indent="-324000">
              <a:lnSpc>
                <a:spcPct val="100000"/>
              </a:lnSpc>
              <a:spcBef>
                <a:spcPts val="1416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AT" sz="1400" b="1" strike="noStrike" spc="0">
                <a:solidFill>
                  <a:srgbClr val="000000"/>
                </a:solidFill>
                <a:latin typeface="Ubuntu"/>
              </a:rPr>
              <a:t>Cybersecurity</a:t>
            </a:r>
            <a:endParaRPr lang="de-AT" sz="1400" b="1" strike="noStrike" spc="0">
              <a:solidFill>
                <a:srgbClr val="000000"/>
              </a:solidFill>
              <a:latin typeface="Ubuntu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Digitalisierung</a:t>
            </a:r>
            <a:endParaRPr lang="de-AT" sz="14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IoT &amp; Sensoren</a:t>
            </a:r>
            <a:endParaRPr lang="de-AT" sz="14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Robotik </a:t>
            </a:r>
            <a:endParaRPr lang="de-AT" sz="14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Big Data</a:t>
            </a:r>
            <a:endParaRPr lang="de-AT" sz="14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5G, Virtual Reality, Augmented Reality, 3D Druck, </a:t>
            </a:r>
            <a:r>
              <a:rPr lang="de-DE" sz="1400" b="0" strike="noStrike" spc="-1">
                <a:solidFill>
                  <a:srgbClr val="000000"/>
                </a:solidFill>
                <a:latin typeface="Ubuntu"/>
              </a:rPr>
              <a:t>Sprachsteuerung, ...</a:t>
            </a:r>
            <a:endParaRPr lang="de-AT" sz="1400" b="0" strike="noStrike" spc="-1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3"/>
          <a:stretch/>
        </p:blipFill>
        <p:spPr bwMode="auto">
          <a:xfrm>
            <a:off x="7380000" y="2700000"/>
            <a:ext cx="1819800" cy="2365920"/>
          </a:xfrm>
          <a:prstGeom prst="rect">
            <a:avLst/>
          </a:prstGeom>
          <a:ln w="0">
            <a:noFill/>
          </a:ln>
        </p:spPr>
      </p:pic>
      <p:pic>
        <p:nvPicPr>
          <p:cNvPr id="58" name="" descr=""/>
          <p:cNvPicPr/>
          <p:nvPr/>
        </p:nvPicPr>
        <p:blipFill>
          <a:blip r:embed="rId4"/>
          <a:stretch/>
        </p:blipFill>
        <p:spPr bwMode="auto">
          <a:xfrm>
            <a:off x="4320000" y="1440000"/>
            <a:ext cx="2879640" cy="21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Vorbereitung auf </a:t>
            </a: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die neuen </a:t>
            </a: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Anforderungen</a:t>
            </a:r>
            <a:endParaRPr lang="de-AT" sz="2400" b="0" strike="noStrike" spc="-1">
              <a:latin typeface="Arial"/>
            </a:endParaRPr>
          </a:p>
        </p:txBody>
      </p:sp>
      <p:sp>
        <p:nvSpPr>
          <p:cNvPr id="60" name=""/>
          <p:cNvSpPr/>
          <p:nvPr/>
        </p:nvSpPr>
        <p:spPr bwMode="auto">
          <a:xfrm>
            <a:off x="540000" y="1440000"/>
            <a:ext cx="9214560" cy="452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digitale Souveränität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Freiheit &amp; Innovation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die Kontrolle behalten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deine Daten - deine Regeln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kein Vendor LockIn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Sicherheit &amp; Cybersecurity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Preis / Kosten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Einhaltung der DSGVO</a:t>
            </a:r>
            <a:endParaRPr lang="de-AT" sz="14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Ubuntu"/>
                <a:ea typeface="DejaVu Sans"/>
              </a:rPr>
              <a:t>Wertschöpfung</a:t>
            </a:r>
            <a:endParaRPr lang="de-AT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de-AT" sz="1800" b="0" strike="noStrike" spc="-1"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3"/>
          <a:stretch/>
        </p:blipFill>
        <p:spPr bwMode="auto">
          <a:xfrm>
            <a:off x="4304160" y="1512000"/>
            <a:ext cx="5039640" cy="2832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Lösungsanbieter</a:t>
            </a:r>
            <a:endParaRPr lang="de-AT" sz="2400" b="0" strike="noStrike" spc="-1"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3"/>
          <a:stretch/>
        </p:blipFill>
        <p:spPr bwMode="auto">
          <a:xfrm>
            <a:off x="1260000" y="1980000"/>
            <a:ext cx="1799640" cy="1349640"/>
          </a:xfrm>
          <a:prstGeom prst="rect">
            <a:avLst/>
          </a:prstGeom>
          <a:ln w="0">
            <a:noFill/>
          </a:ln>
        </p:spPr>
      </p:pic>
      <p:pic>
        <p:nvPicPr>
          <p:cNvPr id="64" name="" descr=""/>
          <p:cNvPicPr/>
          <p:nvPr/>
        </p:nvPicPr>
        <p:blipFill>
          <a:blip r:embed="rId4"/>
          <a:stretch/>
        </p:blipFill>
        <p:spPr bwMode="auto">
          <a:xfrm>
            <a:off x="4320000" y="1501200"/>
            <a:ext cx="1799640" cy="1198440"/>
          </a:xfrm>
          <a:prstGeom prst="rect">
            <a:avLst/>
          </a:prstGeom>
          <a:ln w="0">
            <a:noFill/>
          </a:ln>
        </p:spPr>
      </p:pic>
      <p:pic>
        <p:nvPicPr>
          <p:cNvPr id="65" name="" descr=""/>
          <p:cNvPicPr/>
          <p:nvPr/>
        </p:nvPicPr>
        <p:blipFill>
          <a:blip r:embed="rId5"/>
          <a:stretch/>
        </p:blipFill>
        <p:spPr bwMode="auto">
          <a:xfrm>
            <a:off x="7020000" y="3096000"/>
            <a:ext cx="1799640" cy="1043640"/>
          </a:xfrm>
          <a:prstGeom prst="rect">
            <a:avLst/>
          </a:prstGeom>
          <a:ln w="0">
            <a:noFill/>
          </a:ln>
        </p:spPr>
      </p:pic>
      <p:pic>
        <p:nvPicPr>
          <p:cNvPr id="66" name="" descr=""/>
          <p:cNvPicPr/>
          <p:nvPr/>
        </p:nvPicPr>
        <p:blipFill>
          <a:blip r:embed="rId6"/>
          <a:stretch/>
        </p:blipFill>
        <p:spPr bwMode="auto">
          <a:xfrm>
            <a:off x="3560760" y="3257280"/>
            <a:ext cx="1799640" cy="174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Marketing</a:t>
            </a:r>
            <a:endParaRPr lang="de-AT" sz="2400" b="0" strike="noStrike" spc="-1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3"/>
          <a:stretch/>
        </p:blipFill>
        <p:spPr bwMode="auto">
          <a:xfrm>
            <a:off x="1980000" y="2160000"/>
            <a:ext cx="2339640" cy="1724040"/>
          </a:xfrm>
          <a:prstGeom prst="rect">
            <a:avLst/>
          </a:prstGeom>
          <a:ln w="0">
            <a:noFill/>
          </a:ln>
        </p:spPr>
      </p:pic>
      <p:pic>
        <p:nvPicPr>
          <p:cNvPr id="69" name="" descr=""/>
          <p:cNvPicPr/>
          <p:nvPr/>
        </p:nvPicPr>
        <p:blipFill>
          <a:blip r:embed="rId4"/>
          <a:stretch/>
        </p:blipFill>
        <p:spPr bwMode="auto">
          <a:xfrm>
            <a:off x="5616000" y="2160000"/>
            <a:ext cx="2339640" cy="15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Hard Facts: MS </a:t>
            </a: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Office 365 vers. OS </a:t>
            </a: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Solution Stack</a:t>
            </a:r>
            <a:endParaRPr lang="de-AT" sz="2400" b="0" strike="noStrike" spc="-1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3"/>
          <a:stretch/>
        </p:blipFill>
        <p:spPr bwMode="auto">
          <a:xfrm>
            <a:off x="1980000" y="2376000"/>
            <a:ext cx="2339640" cy="1724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2" name=""/>
          <p:cNvGraphicFramePr>
            <a:graphicFrameLocks xmlns:a="http://schemas.openxmlformats.org/drawingml/2006/main"/>
          </p:cNvGraphicFramePr>
          <p:nvPr/>
        </p:nvGraphicFramePr>
        <p:xfrm>
          <a:off x="504360" y="1332000"/>
          <a:ext cx="9071280" cy="349884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023640"/>
                <a:gridCol w="3023640"/>
                <a:gridCol w="3024360"/>
              </a:tblGrid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2000" b="0" strike="noStrike" cap="all" spc="-1">
                          <a:solidFill>
                            <a:srgbClr val="EEEEEE"/>
                          </a:solidFill>
                          <a:latin typeface="Ubuntu"/>
                        </a:rPr>
                        <a:t>Service</a:t>
                      </a:r>
                      <a:endParaRPr lang="de-AT" sz="20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2000" b="0" strike="noStrike" cap="all" spc="-1">
                          <a:solidFill>
                            <a:srgbClr val="EEEEEE"/>
                          </a:solidFill>
                          <a:latin typeface="Ubuntu"/>
                        </a:rPr>
                        <a:t>MS Office 365</a:t>
                      </a:r>
                      <a:endParaRPr lang="de-AT" sz="20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2000" b="0" strike="noStrike" cap="all" spc="-1">
                          <a:solidFill>
                            <a:srgbClr val="EEEEEE"/>
                          </a:solidFill>
                          <a:latin typeface="Ubuntu"/>
                        </a:rPr>
                        <a:t>OS-Solutionstack</a:t>
                      </a:r>
                      <a:endParaRPr lang="de-AT" sz="20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Identity Management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E-Mail &amp; Groupware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Chat und Collaboration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Office Desktopversionen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Office Webversionen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Filesharing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Videokonferenzen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Mobile Anbindung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Ja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Cloud Betrieb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Public Cloud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408240" algn="l"/>
                        </a:tabLst>
                        <a:defRPr/>
                      </a:pPr>
                      <a:r>
                        <a:rPr lang="de-AT" sz="1400" b="0" strike="noStrike" spc="-1">
                          <a:latin typeface="Ubuntu"/>
                        </a:rPr>
                        <a:t>Private Cloud</a:t>
                      </a:r>
                      <a:endParaRPr lang="de-AT" sz="1400" b="0" strike="noStrike" spc="-1">
                        <a:latin typeface="Ubuntu"/>
                      </a:endParaRPr>
                    </a:p>
                  </a:txBody>
                  <a:tcPr marL="90000" marR="90000" anchor="t">
                    <a:lnL w="720" algn="ctr">
                      <a:solidFill>
                        <a:srgbClr val="000000"/>
                      </a:solidFill>
                    </a:lnL>
                    <a:lnR w="720" algn="ctr">
                      <a:solidFill>
                        <a:srgbClr val="000000"/>
                      </a:solidFill>
                    </a:lnR>
                    <a:lnT w="720" algn="ctr">
                      <a:solidFill>
                        <a:srgbClr val="000000"/>
                      </a:solidFill>
                    </a:lnT>
                    <a:lnB w="720" algn="ctr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 bwMode="auto">
          <a:xfrm>
            <a:off x="504000" y="525960"/>
            <a:ext cx="907020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400" b="0" strike="noStrike" spc="-1">
                <a:solidFill>
                  <a:srgbClr val="FFFFFF"/>
                </a:solidFill>
                <a:latin typeface="Ubuntu"/>
              </a:rPr>
              <a:t>Konklusio?</a:t>
            </a:r>
            <a:endParaRPr lang="de-AT" sz="2400" b="0" strike="noStrike" spc="-1">
              <a:latin typeface="Arial"/>
            </a:endParaRPr>
          </a:p>
        </p:txBody>
      </p:sp>
      <p:sp>
        <p:nvSpPr>
          <p:cNvPr id="74" name=""/>
          <p:cNvSpPr/>
          <p:nvPr/>
        </p:nvSpPr>
        <p:spPr bwMode="auto">
          <a:xfrm>
            <a:off x="432000" y="1368000"/>
            <a:ext cx="9286560" cy="277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"/>
          <p:cNvSpPr/>
          <p:nvPr/>
        </p:nvSpPr>
        <p:spPr bwMode="auto">
          <a:xfrm>
            <a:off x="3569040" y="2660400"/>
            <a:ext cx="2943360" cy="3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  <a:buNone/>
              <a:defRPr/>
            </a:pPr>
            <a:r>
              <a:rPr lang="de-AT" sz="1800" b="0" strike="noStrike" spc="-1">
                <a:latin typeface="Ubuntu"/>
              </a:rPr>
              <a:t>Wir reden über Erdbeeren!</a:t>
            </a:r>
            <a:endParaRPr lang="de-AT" sz="1800" b="0" strike="noStrike" spc="-1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3"/>
          <a:stretch/>
        </p:blipFill>
        <p:spPr bwMode="auto">
          <a:xfrm rot="1699800">
            <a:off x="2068560" y="3454920"/>
            <a:ext cx="1115640" cy="821879"/>
          </a:xfrm>
          <a:prstGeom prst="rect">
            <a:avLst/>
          </a:prstGeom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4"/>
          <a:stretch/>
        </p:blipFill>
        <p:spPr bwMode="auto">
          <a:xfrm rot="2187600">
            <a:off x="7446600" y="3473280"/>
            <a:ext cx="1014480" cy="691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ONLYOFFICE/7.5.1.23</Application>
  <DocSecurity>0</DocSecurity>
  <PresentationFormat/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>de-AT</dc:language>
  <cp:lastModifiedBy>Daniela Kral</cp:lastModifiedBy>
  <cp:revision>51</cp:revision>
  <dcterms:created xsi:type="dcterms:W3CDTF">2019-02-02T19:29:04Z</dcterms:created>
  <dcterms:modified xsi:type="dcterms:W3CDTF">2024-01-30T08:47:34Z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